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8" r:id="rId9"/>
    <p:sldId id="272" r:id="rId10"/>
    <p:sldId id="273" r:id="rId11"/>
    <p:sldId id="274" r:id="rId12"/>
    <p:sldId id="275" r:id="rId13"/>
    <p:sldId id="276" r:id="rId14"/>
    <p:sldId id="277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uja Pinninti" initials="TP" lastIdx="1" clrIdx="0">
    <p:extLst>
      <p:ext uri="{19B8F6BF-5375-455C-9EA6-DF929625EA0E}">
        <p15:presenceInfo xmlns:p15="http://schemas.microsoft.com/office/powerpoint/2012/main" userId="05687f09814901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6" autoAdjust="0"/>
    <p:restoredTop sz="94660"/>
  </p:normalViewPr>
  <p:slideViewPr>
    <p:cSldViewPr snapToGrid="0">
      <p:cViewPr varScale="1">
        <p:scale>
          <a:sx n="81" d="100"/>
          <a:sy n="81" d="100"/>
        </p:scale>
        <p:origin x="3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1T07:11:24.942" idx="1">
    <p:pos x="7674" y="303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40BB-30B4-0435-C130-9232D2942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A1FDC-9B00-0A20-A868-40E17B9B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77DDB-364B-FDF4-C306-BF56B07F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60BE5-784A-D800-AC25-34859D7F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A8E0-B6BD-0BF9-1459-03A7B487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85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F9B6-1707-A472-9B63-A0199EF2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7A5A1-0121-8532-FB01-A53CE3EC8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FCFC9-3436-14F1-CE81-97206964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EEAA4-911D-016A-1418-3D6DA742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012BF-F073-5746-C337-3F25A01C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40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51409-1A62-CDCF-DD86-53A0CB5EA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DF83D-D859-F14A-B2AC-97CC3C88A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141A0-5375-21B7-16E0-BE45514D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B2933-E135-1922-649C-148B366C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A21CD-B259-122B-98D4-567C7C24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35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2B84-19F8-605F-4274-D7EA2821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A9E3-E011-D1CB-2939-B0A5596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7AE9-048D-C90B-283B-0CF88ACF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AA57A-3804-FDB4-C6DB-A5CF97AE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4B054-9553-0676-D1F2-EF9A7EDD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21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9B60-09DB-9536-1B49-01EDCAB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63E3-54FA-3300-17DF-52F59777E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5563A-1650-1C6C-5579-926E4127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5EA69-8F60-78A8-F64E-D7F962E9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D1669-D478-EEC8-365C-1CAD8F71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8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4269-6FC2-C847-25D5-02EBE81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7027-AFA7-9BE5-7310-98718443A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96E24-6F11-C49D-59CD-100749C4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934D3-7E0A-7AE6-ED39-08644AC9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86828-A619-FFDB-983D-E9AA101A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802EF-ABC8-EBC0-36E3-DD6047AF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7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775C-FE00-95DF-7632-BBAD9C62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F8DA2-14B6-3C99-80D5-903128DD1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453A1-667E-E256-2DA3-A581EFEA5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7698F-E53A-97CE-A2A0-F1C064552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8B55A-D03D-EB54-F1C7-31535A998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2259C-DDBA-09F6-631F-EC71AA13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B0073-1AC1-AC3A-7923-A833417A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5E3DF-1FBF-F025-C2EF-5D75AD81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24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91F2-2407-28B6-5AB3-8BF9FE36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36DF5-90D6-A30A-F477-3D1BAAA3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F6A12-D143-43F7-FF19-5695E3FA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60C27-C369-100D-6F0B-334AFE22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78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39B5EA-8FB2-2287-F6A2-73DDCB5F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77DFB-1AFA-E827-D4F0-EFC17678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959D-CD02-CE4F-93FA-ED5E5D43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08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66E-418B-4CF4-137A-BBFA666A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175F-4625-B87D-D6FB-72CC15E25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FADAC-6BA3-4D45-4060-4B4B8E5A4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3A5D8-6D03-03CB-5502-77B2DBE9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7AE05-FAC9-E36F-FAB4-CCC5802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C38CC-0E5B-AD60-7FEE-4A3018A5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9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CDC9-CFA1-D8E6-7AC4-7B34A5CB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55F92-2D9C-1673-EC0F-A4235F6D5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525EC-B53C-635D-7CD1-DC702B92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BC7AB-5790-D37F-4A23-71C6CBF2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E13C4-E4A1-7F41-A922-20387D3D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FF0E1-2E92-1E61-D131-F7B401E2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42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9AD5B-FFE5-5757-6B66-DB2054E8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14B6E-71FA-A82C-D3CF-86C57CBC2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A08A-E63A-5832-D24C-5CEA55FBE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5651-A28C-4CE4-B60A-7D15ECCB7609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623DC-F943-A5DA-0CAA-BE63B27F4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4AF4-982A-21D7-DEC9-CE752761E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006AC-45BA-4598-93FA-5F85AF197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91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5.jfif"/><Relationship Id="rId7" Type="http://schemas.openxmlformats.org/officeDocument/2006/relationships/image" Target="../media/image29.jfif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fif"/><Relationship Id="rId5" Type="http://schemas.openxmlformats.org/officeDocument/2006/relationships/image" Target="../media/image27.jfif"/><Relationship Id="rId4" Type="http://schemas.openxmlformats.org/officeDocument/2006/relationships/image" Target="../media/image26.jf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7433-7857-C586-8ADD-ACE760D7C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3984" y="140775"/>
            <a:ext cx="12525984" cy="23876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Travel and Tourism Management System</a:t>
            </a:r>
            <a:endParaRPr lang="en-IN" sz="66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D75AE-97C9-52AA-8F52-D2FC2B1D3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897" y="5899355"/>
            <a:ext cx="9144000" cy="1083341"/>
          </a:xfrm>
        </p:spPr>
        <p:txBody>
          <a:bodyPr>
            <a:normAutofit/>
          </a:bodyPr>
          <a:lstStyle/>
          <a:p>
            <a:r>
              <a:rPr lang="en-US" sz="2800" b="1" dirty="0"/>
              <a:t>NAME: PINNINTI THANUJA</a:t>
            </a:r>
          </a:p>
          <a:p>
            <a:r>
              <a:rPr lang="en-US" sz="2800" b="1" dirty="0"/>
              <a:t>R0LL NUMBER: 130523862036              COURSE: MCA(A)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3473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584CB-EDC6-8B85-C9BC-3AB6350A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272238"/>
            <a:ext cx="5731510" cy="282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D1126-05A4-990C-AC06-E37E0EA2D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342703"/>
            <a:ext cx="4977359" cy="3243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15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F2A69-3F64-3CBE-AECB-02112BB50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3" y="110653"/>
            <a:ext cx="6707583" cy="273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498FE-8CE4-E91E-5A03-956B7428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09" y="3429000"/>
            <a:ext cx="5731510" cy="3020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92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9D76F-630F-C24E-248A-FC78E6DF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3" y="252134"/>
            <a:ext cx="5731510" cy="3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69A75-84CB-3E18-EFD9-C0DB7231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3" y="2941162"/>
            <a:ext cx="4668023" cy="3664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49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E90B6-8449-E935-04A9-004187C5F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4" y="122306"/>
            <a:ext cx="5731510" cy="312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E41974-8094-7A6F-D152-1325B1F59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96" y="3562850"/>
            <a:ext cx="573151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87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B3B5DA-9788-B9B1-8AF0-199815E4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55" y="287677"/>
            <a:ext cx="3177540" cy="45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AB95A5-BAB9-0C80-4A06-6E1710381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79" y="389406"/>
            <a:ext cx="2004060" cy="4099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95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EC689-ABEF-3A30-CB14-A1B5E88E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10941" r="-10592" b="-12483"/>
          <a:stretch/>
        </p:blipFill>
        <p:spPr>
          <a:xfrm rot="2638416">
            <a:off x="698622" y="404645"/>
            <a:ext cx="2250520" cy="17796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9CE8C-97A6-4BC1-9AD3-E142FF3BE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1" t="1717" r="346" b="-1325"/>
          <a:stretch/>
        </p:blipFill>
        <p:spPr>
          <a:xfrm>
            <a:off x="6096000" y="5105246"/>
            <a:ext cx="3366785" cy="183341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4A835-C00D-FE64-34F4-B89E43153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4" t="3435" r="11952" b="-3435"/>
          <a:stretch/>
        </p:blipFill>
        <p:spPr>
          <a:xfrm>
            <a:off x="77901" y="5078363"/>
            <a:ext cx="2759567" cy="1695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A2BD8-0B59-F06C-78EF-C20C9EB9D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142">
            <a:off x="3135889" y="4610116"/>
            <a:ext cx="2676856" cy="169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593C7-21FC-A173-8121-B98EAD32A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" y="2582944"/>
            <a:ext cx="2950709" cy="2262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646D9-436C-9AD5-A1A6-19B01DD85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5" y="4845903"/>
            <a:ext cx="2619375" cy="17430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F203F9-837B-6BED-0683-72849ED30659}"/>
              </a:ext>
            </a:extLst>
          </p:cNvPr>
          <p:cNvSpPr txBox="1"/>
          <p:nvPr/>
        </p:nvSpPr>
        <p:spPr>
          <a:xfrm>
            <a:off x="4289196" y="518474"/>
            <a:ext cx="711723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4.Database Schema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Definition:</a:t>
            </a:r>
            <a:r>
              <a:rPr lang="en-US" sz="2000" dirty="0"/>
              <a:t> A database schema represents the logical structure of the system’s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Entities: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Users (Accounts, Customers)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Booking Details (Hotels &amp; Packages)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Payment Transactions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Relationships:</a:t>
            </a:r>
            <a:r>
              <a:rPr lang="en-US" sz="2000" dirty="0"/>
              <a:t> Shows how tables are connected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37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95278-8C35-E63A-1038-CE307619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1619250" cy="6809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D13AD-9099-3CFD-8405-18E80BA82667}"/>
              </a:ext>
            </a:extLst>
          </p:cNvPr>
          <p:cNvSpPr txBox="1"/>
          <p:nvPr/>
        </p:nvSpPr>
        <p:spPr>
          <a:xfrm>
            <a:off x="0" y="603115"/>
            <a:ext cx="51945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Login &amp; Registration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 with a secure login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Registration process with input validation.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Storing user credentials securely in the database.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4945B-C951-4EDA-F46F-5798FB8DC44F}"/>
              </a:ext>
            </a:extLst>
          </p:cNvPr>
          <p:cNvSpPr txBox="1"/>
          <p:nvPr/>
        </p:nvSpPr>
        <p:spPr>
          <a:xfrm>
            <a:off x="68094" y="3385225"/>
            <a:ext cx="4873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Home Page &amp; 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Provides an intuitive interface for users to explore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navigation to different modules.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Links to package details, customer profile, and payment options.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44A9-123B-A150-BBD0-48ABFF2B2963}"/>
              </a:ext>
            </a:extLst>
          </p:cNvPr>
          <p:cNvSpPr txBox="1"/>
          <p:nvPr/>
        </p:nvSpPr>
        <p:spPr>
          <a:xfrm>
            <a:off x="7149830" y="398834"/>
            <a:ext cx="4688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Customer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r>
              <a:rPr lang="en-US" dirty="0"/>
              <a:t> Stores and manages customer-related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 Fields:</a:t>
            </a:r>
            <a:r>
              <a:rPr lang="en-US" dirty="0"/>
              <a:t> Name, contact details, address, email,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new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customer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Retrieve customer information.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CDFCF-FC34-D7F1-ABCD-D4320536693E}"/>
              </a:ext>
            </a:extLst>
          </p:cNvPr>
          <p:cNvSpPr txBox="1"/>
          <p:nvPr/>
        </p:nvSpPr>
        <p:spPr>
          <a:xfrm>
            <a:off x="7250348" y="3696511"/>
            <a:ext cx="4033737" cy="238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Package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r>
              <a:rPr lang="en-US" dirty="0"/>
              <a:t> Enables users to browse and book tour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List available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or update package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 prices and discounts.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4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8BBA5-B837-0CA6-A44D-FAF54E2EE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128"/>
            <a:ext cx="12072026" cy="3550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7E1E3-CD53-BEDA-289C-648F861DBF7B}"/>
              </a:ext>
            </a:extLst>
          </p:cNvPr>
          <p:cNvSpPr txBox="1"/>
          <p:nvPr/>
        </p:nvSpPr>
        <p:spPr>
          <a:xfrm>
            <a:off x="447472" y="554477"/>
            <a:ext cx="48443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Booking Hotels &amp; Packages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Allows customers to book accommodations and travel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 Fields:</a:t>
            </a:r>
            <a:r>
              <a:rPr lang="en-US" dirty="0"/>
              <a:t> Username, hotel name, package type, number of persons, price,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Booking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Availability check.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price calculation based on days/persons.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Confirmation messages on successful booking.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4659-842A-ACAE-E00C-EF97CAD2E616}"/>
              </a:ext>
            </a:extLst>
          </p:cNvPr>
          <p:cNvSpPr txBox="1"/>
          <p:nvPr/>
        </p:nvSpPr>
        <p:spPr>
          <a:xfrm>
            <a:off x="7062281" y="700391"/>
            <a:ext cx="4844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Payment Integration (Paytm API)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r>
              <a:rPr lang="en-US" dirty="0"/>
              <a:t> Secure online payment gateway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Customers can pay via Paytm.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Secure transaction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 confirmation on successful payment.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7092D-160C-829D-7372-1A411D2AD7B3}"/>
              </a:ext>
            </a:extLst>
          </p:cNvPr>
          <p:cNvSpPr txBox="1"/>
          <p:nvPr/>
        </p:nvSpPr>
        <p:spPr>
          <a:xfrm>
            <a:off x="3949430" y="457200"/>
            <a:ext cx="359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F0000"/>
                </a:solidFill>
              </a:rPr>
              <a:t>ER Diagram</a:t>
            </a:r>
          </a:p>
        </p:txBody>
      </p:sp>
      <p:pic>
        <p:nvPicPr>
          <p:cNvPr id="3" name="Image 30">
            <a:extLst>
              <a:ext uri="{FF2B5EF4-FFF2-40B4-BE49-F238E27FC236}">
                <a16:creationId xmlns:a16="http://schemas.microsoft.com/office/drawing/2014/main" id="{71135192-DC20-003E-5EE8-3AF4F38047A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834" y="1641435"/>
            <a:ext cx="11274357" cy="50342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367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833CD0-9157-6B68-8DAF-15060C1483B2}"/>
              </a:ext>
            </a:extLst>
          </p:cNvPr>
          <p:cNvSpPr txBox="1"/>
          <p:nvPr/>
        </p:nvSpPr>
        <p:spPr>
          <a:xfrm>
            <a:off x="1021404" y="826851"/>
            <a:ext cx="10097311" cy="5293757"/>
          </a:xfrm>
          <a:prstGeom prst="rec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Testing Process &amp; Test Case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Testing Approach:</a:t>
            </a:r>
            <a:r>
              <a:rPr lang="en-US" sz="3200" dirty="0"/>
              <a:t> Functional testing to verify the system’s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Test Cases: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Login Validation:</a:t>
            </a:r>
            <a:r>
              <a:rPr lang="en-US" sz="3200" dirty="0"/>
              <a:t> Checks incorrect username/password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Data Insertion:</a:t>
            </a:r>
            <a:r>
              <a:rPr lang="en-US" sz="3200" dirty="0"/>
              <a:t> Ensures mandatory fields are filled.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Booking Confirmation:</a:t>
            </a:r>
            <a:r>
              <a:rPr lang="en-US" sz="3200" dirty="0"/>
              <a:t> Verifies successful reservations.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Payment Processing:</a:t>
            </a:r>
            <a:r>
              <a:rPr lang="en-US" sz="3200" dirty="0"/>
              <a:t> Checks Paytm API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Results:</a:t>
            </a:r>
            <a:r>
              <a:rPr lang="en-US" sz="3200" dirty="0"/>
              <a:t> All test cases passed successfully.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30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30056A-E8B8-278B-3352-6639EC14B6CF}"/>
              </a:ext>
            </a:extLst>
          </p:cNvPr>
          <p:cNvSpPr/>
          <p:nvPr/>
        </p:nvSpPr>
        <p:spPr>
          <a:xfrm>
            <a:off x="7025178" y="360322"/>
            <a:ext cx="22974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1CDF4-5397-F292-1418-037AD7EBBF1A}"/>
              </a:ext>
            </a:extLst>
          </p:cNvPr>
          <p:cNvSpPr txBox="1"/>
          <p:nvPr/>
        </p:nvSpPr>
        <p:spPr>
          <a:xfrm>
            <a:off x="4978400" y="1778000"/>
            <a:ext cx="649224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Introduction</a:t>
            </a:r>
          </a:p>
          <a:p>
            <a:pPr marL="342900" indent="-342900">
              <a:buAutoNum type="arabicPeriod"/>
            </a:pPr>
            <a:r>
              <a:rPr lang="en-US" sz="2800" dirty="0"/>
              <a:t>System Architecture</a:t>
            </a:r>
          </a:p>
          <a:p>
            <a:pPr marL="342900" indent="-342900">
              <a:buAutoNum type="arabicPeriod"/>
            </a:pPr>
            <a:r>
              <a:rPr lang="en-US" sz="2800" dirty="0"/>
              <a:t>Functional Modules</a:t>
            </a:r>
          </a:p>
          <a:p>
            <a:pPr marL="342900" indent="-342900">
              <a:buAutoNum type="arabicPeriod"/>
            </a:pPr>
            <a:r>
              <a:rPr lang="en-US" sz="2800" dirty="0"/>
              <a:t>Database Schema</a:t>
            </a:r>
          </a:p>
          <a:p>
            <a:pPr marL="342900" indent="-342900">
              <a:buAutoNum type="arabicPeriod"/>
            </a:pPr>
            <a:r>
              <a:rPr lang="en-US" sz="2800" dirty="0"/>
              <a:t>ER diagram</a:t>
            </a:r>
          </a:p>
          <a:p>
            <a:pPr marL="342900" indent="-342900">
              <a:buAutoNum type="arabicPeriod"/>
            </a:pPr>
            <a:r>
              <a:rPr lang="en-US" sz="2800" dirty="0"/>
              <a:t>Testing Process and Testing case Results</a:t>
            </a:r>
          </a:p>
          <a:p>
            <a:pPr marL="342900" indent="-342900">
              <a:buAutoNum type="arabicPeriod"/>
            </a:pPr>
            <a:r>
              <a:rPr lang="en-US" sz="2800" dirty="0"/>
              <a:t>Conclusion</a:t>
            </a:r>
          </a:p>
          <a:p>
            <a:pPr marL="342900" indent="-342900">
              <a:buAutoNum type="arabicPeriod"/>
            </a:pPr>
            <a:r>
              <a:rPr lang="en-US" sz="2800" dirty="0"/>
              <a:t>Future Enhancement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554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42700-7ED1-A34A-CC53-FC21A9E81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20" y="0"/>
            <a:ext cx="31292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EAABF-A750-C7E3-8A0F-199C582CA20A}"/>
              </a:ext>
            </a:extLst>
          </p:cNvPr>
          <p:cNvSpPr txBox="1"/>
          <p:nvPr/>
        </p:nvSpPr>
        <p:spPr>
          <a:xfrm>
            <a:off x="365760" y="193040"/>
            <a:ext cx="760984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Conclusion</a:t>
            </a:r>
          </a:p>
          <a:p>
            <a:r>
              <a:rPr lang="en-US" sz="3200" dirty="0"/>
              <a:t>The </a:t>
            </a:r>
            <a:r>
              <a:rPr lang="en-US" sz="3200" b="1" dirty="0"/>
              <a:t>Tourism Management System</a:t>
            </a:r>
            <a:r>
              <a:rPr lang="en-US" sz="3200" dirty="0"/>
              <a:t> simplifies the process of </a:t>
            </a:r>
            <a:r>
              <a:rPr lang="en-US" sz="3200" b="1" dirty="0"/>
              <a:t>managing trips, hotel bookings, and customer records</a:t>
            </a:r>
            <a:r>
              <a:rPr lang="en-US" sz="3200" dirty="0"/>
              <a:t>.</a:t>
            </a:r>
          </a:p>
          <a:p>
            <a:r>
              <a:rPr lang="en-US" sz="3200" dirty="0"/>
              <a:t>Key benefits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User-Friendly Interface</a:t>
            </a:r>
            <a:r>
              <a:rPr lang="en-US" sz="3200" dirty="0"/>
              <a:t> – Easy booking and data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Automation</a:t>
            </a:r>
            <a:r>
              <a:rPr lang="en-US" sz="3200" dirty="0"/>
              <a:t> – Reduces manual work and increases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Secure Database Management</a:t>
            </a:r>
            <a:r>
              <a:rPr lang="en-US" sz="3200" dirty="0"/>
              <a:t> – Ensures customer data is stored safely.</a:t>
            </a:r>
          </a:p>
          <a:p>
            <a:r>
              <a:rPr lang="en-US" sz="3200" dirty="0"/>
              <a:t>Overall, this system helps </a:t>
            </a:r>
            <a:r>
              <a:rPr lang="en-US" sz="3200" b="1" dirty="0"/>
              <a:t>tourists and travel agencies manage trips efficiently</a:t>
            </a:r>
            <a:r>
              <a:rPr lang="en-US" sz="32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48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D160F-9CD5-7517-DD05-11F91215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594360"/>
            <a:ext cx="6096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40AAB-E7B4-6A03-6480-E5A647C5DB43}"/>
              </a:ext>
            </a:extLst>
          </p:cNvPr>
          <p:cNvSpPr txBox="1"/>
          <p:nvPr/>
        </p:nvSpPr>
        <p:spPr>
          <a:xfrm>
            <a:off x="4683760" y="965200"/>
            <a:ext cx="66954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Future Enhancements</a:t>
            </a:r>
          </a:p>
          <a:p>
            <a:r>
              <a:rPr lang="en-US" sz="2400" dirty="0"/>
              <a:t>To further improve the system, we plan to add: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AI-powered recommendations</a:t>
            </a:r>
            <a:r>
              <a:rPr lang="en-US" sz="2400" dirty="0"/>
              <a:t> – Personalized package suggestions.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Mobile application</a:t>
            </a:r>
            <a:r>
              <a:rPr lang="en-US" sz="2400" dirty="0"/>
              <a:t> – Expanding accessibility on smartphones.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Integration with payment gateways</a:t>
            </a:r>
            <a:r>
              <a:rPr lang="en-US" sz="2400" dirty="0"/>
              <a:t> – Secure online payments.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Real-time location tracking</a:t>
            </a:r>
            <a:r>
              <a:rPr lang="en-US" sz="2400" dirty="0"/>
              <a:t> – Live updates for travelers.</a:t>
            </a:r>
          </a:p>
          <a:p>
            <a:r>
              <a:rPr lang="en-US" sz="2400" dirty="0"/>
              <a:t>These enhancements will make the system </a:t>
            </a:r>
            <a:r>
              <a:rPr lang="en-US" sz="2400" b="1" dirty="0"/>
              <a:t>more advanced and user-friendly</a:t>
            </a:r>
            <a:r>
              <a:rPr lang="en-US" sz="24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87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5A15F-DC7F-CACF-35EB-4F53EBB3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" y="0"/>
            <a:ext cx="1217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44C00F-FDEA-378D-6E9D-270B6FB83709}"/>
              </a:ext>
            </a:extLst>
          </p:cNvPr>
          <p:cNvSpPr/>
          <p:nvPr/>
        </p:nvSpPr>
        <p:spPr>
          <a:xfrm rot="20113143">
            <a:off x="3155479" y="2967335"/>
            <a:ext cx="67954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8762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CFFB12-B925-ED93-D394-EB3FDE0D6286}"/>
              </a:ext>
            </a:extLst>
          </p:cNvPr>
          <p:cNvSpPr/>
          <p:nvPr/>
        </p:nvSpPr>
        <p:spPr>
          <a:xfrm>
            <a:off x="3863807" y="249450"/>
            <a:ext cx="4308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/>
              <a:t>1.Introduction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B16F2-D74F-A960-5DE2-87B0D5548E36}"/>
              </a:ext>
            </a:extLst>
          </p:cNvPr>
          <p:cNvSpPr txBox="1"/>
          <p:nvPr/>
        </p:nvSpPr>
        <p:spPr>
          <a:xfrm>
            <a:off x="496111" y="1345571"/>
            <a:ext cx="11196535" cy="526297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Travel and Tourism Management System?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software solution that automates travel bookings, customer management, and payment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Users (customers) can book hotels and tour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Admins can manage customers, packages, destinations, and bookings.</a:t>
            </a:r>
          </a:p>
          <a:p>
            <a:r>
              <a:rPr lang="en-US" sz="2400" b="1" dirty="0"/>
              <a:t>Why is this system needed?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Traditional travel booking methods are time-consuming and inefficient.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Users need a </a:t>
            </a:r>
            <a:r>
              <a:rPr lang="en-US" sz="2400" b="1" dirty="0"/>
              <a:t>one-stop solution</a:t>
            </a:r>
            <a:r>
              <a:rPr lang="en-US" sz="2400" dirty="0"/>
              <a:t> to book travel services conveniently.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Secure and seamless payment processing is required.</a:t>
            </a:r>
          </a:p>
          <a:p>
            <a:r>
              <a:rPr lang="en-US" sz="2400" b="1" dirty="0"/>
              <a:t>Key Objectives:</a:t>
            </a:r>
            <a:br>
              <a:rPr lang="en-US" sz="2400" dirty="0"/>
            </a:br>
            <a:r>
              <a:rPr lang="en-US" sz="2400" dirty="0"/>
              <a:t>✅ Provide a user-friendly travel booking experience.</a:t>
            </a:r>
            <a:br>
              <a:rPr lang="en-US" sz="2400" dirty="0"/>
            </a:br>
            <a:r>
              <a:rPr lang="en-US" sz="2400" dirty="0"/>
              <a:t>✅ Manage customer records efficiently.</a:t>
            </a:r>
            <a:br>
              <a:rPr lang="en-US" sz="2400" dirty="0"/>
            </a:br>
            <a:r>
              <a:rPr lang="en-US" sz="2400" dirty="0"/>
              <a:t>✅ Automate payments and confirmations.</a:t>
            </a:r>
            <a:br>
              <a:rPr lang="en-US" sz="2400" dirty="0"/>
            </a:br>
            <a:r>
              <a:rPr lang="en-US" sz="2400" dirty="0"/>
              <a:t>✅ Ensure security and reliability in transactions.</a:t>
            </a:r>
          </a:p>
        </p:txBody>
      </p:sp>
    </p:spTree>
    <p:extLst>
      <p:ext uri="{BB962C8B-B14F-4D97-AF65-F5344CB8AC3E}">
        <p14:creationId xmlns:p14="http://schemas.microsoft.com/office/powerpoint/2010/main" val="35325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C13C5-0D1B-8A3A-17FF-3C7B5F23562B}"/>
              </a:ext>
            </a:extLst>
          </p:cNvPr>
          <p:cNvSpPr txBox="1"/>
          <p:nvPr/>
        </p:nvSpPr>
        <p:spPr>
          <a:xfrm>
            <a:off x="515566" y="379379"/>
            <a:ext cx="11177081" cy="6401753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  <a:p>
            <a:r>
              <a:rPr lang="en-IN" sz="2800" b="1" dirty="0"/>
              <a:t>Overview of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Frontend:</a:t>
            </a:r>
            <a:r>
              <a:rPr lang="en-IN" sz="2800" dirty="0"/>
              <a:t> Java (Swing/AWT) for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Backend:</a:t>
            </a:r>
            <a:r>
              <a:rPr lang="en-IN" sz="2800" dirty="0"/>
              <a:t> Java (JDBC for database interaction)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Database:</a:t>
            </a:r>
            <a:r>
              <a:rPr lang="en-IN" sz="2800" dirty="0"/>
              <a:t> MySQL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Payment Gateway:</a:t>
            </a:r>
            <a:r>
              <a:rPr lang="en-IN" sz="2800" dirty="0"/>
              <a:t> Paytm API for payment processing (online)</a:t>
            </a:r>
          </a:p>
          <a:p>
            <a:endParaRPr lang="en-IN" sz="2800" dirty="0"/>
          </a:p>
          <a:p>
            <a:r>
              <a:rPr lang="en-IN" sz="2800" b="1" dirty="0"/>
              <a:t>How Components Interact?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User logs in → Customer details → Books package/hotel → Makes payment → Receives confirmation.</a:t>
            </a:r>
          </a:p>
          <a:p>
            <a:endParaRPr lang="en-I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Admin can </a:t>
            </a:r>
            <a:r>
              <a:rPr lang="en-IN" sz="2800" b="1" dirty="0"/>
              <a:t>manage customer details, bookings, payments, and packages.</a:t>
            </a:r>
            <a:endParaRPr lang="en-IN" sz="2800" dirty="0"/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C1CC6-63C1-72BA-00E3-D34A581487E2}"/>
              </a:ext>
            </a:extLst>
          </p:cNvPr>
          <p:cNvSpPr/>
          <p:nvPr/>
        </p:nvSpPr>
        <p:spPr>
          <a:xfrm>
            <a:off x="3076091" y="507756"/>
            <a:ext cx="6487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/>
              <a:t>2.System Architecture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4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B6AF0-64B8-14D6-774C-E28D992E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3638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436F0-1678-AD71-E8CD-EB6D00881E16}"/>
              </a:ext>
            </a:extLst>
          </p:cNvPr>
          <p:cNvSpPr txBox="1"/>
          <p:nvPr/>
        </p:nvSpPr>
        <p:spPr>
          <a:xfrm>
            <a:off x="2480554" y="1028343"/>
            <a:ext cx="97698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system consists of </a:t>
            </a:r>
            <a:r>
              <a:rPr lang="en-IN" b="1" dirty="0"/>
              <a:t>five core modules:</a:t>
            </a:r>
          </a:p>
          <a:p>
            <a:endParaRPr lang="en-IN" dirty="0"/>
          </a:p>
          <a:p>
            <a:r>
              <a:rPr lang="en-IN" b="1" dirty="0"/>
              <a:t>1️⃣ User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Signup/Login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Forgot Password</a:t>
            </a:r>
          </a:p>
          <a:p>
            <a:endParaRPr lang="en-IN" dirty="0"/>
          </a:p>
          <a:p>
            <a:r>
              <a:rPr lang="en-IN" b="1" dirty="0"/>
              <a:t>2️⃣ Package &amp; Destination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Admin can add, view, update, or delete travel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Users can browse different destinations.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3️⃣ Booking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Users can book hotels and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Booking confirmation through view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4️⃣ Payment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Paytm payment integration for seamless transactions.</a:t>
            </a:r>
          </a:p>
          <a:p>
            <a:endParaRPr lang="en-IN" dirty="0"/>
          </a:p>
          <a:p>
            <a:r>
              <a:rPr lang="en-IN" b="1" dirty="0"/>
              <a:t>5️⃣ Customer &amp; Booking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Admin can view all customer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Users can check their bookings and print tickets.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6752E-1356-5A58-861E-1B394B768705}"/>
              </a:ext>
            </a:extLst>
          </p:cNvPr>
          <p:cNvSpPr/>
          <p:nvPr/>
        </p:nvSpPr>
        <p:spPr>
          <a:xfrm>
            <a:off x="3697263" y="105013"/>
            <a:ext cx="6276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/>
              <a:t>3.Functional Modules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6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0ABF91-B869-5252-10EC-3A20B07BE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93" y="326851"/>
            <a:ext cx="5753735" cy="26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B0B5E-9E8C-6215-8B48-830C49939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453"/>
            <a:ext cx="5731510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229EF-9F47-14FB-9317-56473659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34" y="3984453"/>
            <a:ext cx="5731510" cy="26625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90D9F7-34E2-36B2-C833-C25BBD1DC266}"/>
              </a:ext>
            </a:extLst>
          </p:cNvPr>
          <p:cNvSpPr txBox="1"/>
          <p:nvPr/>
        </p:nvSpPr>
        <p:spPr>
          <a:xfrm>
            <a:off x="9351390" y="1462667"/>
            <a:ext cx="12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page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7C7F5-0736-EB8C-465C-A13F04193D58}"/>
              </a:ext>
            </a:extLst>
          </p:cNvPr>
          <p:cNvSpPr txBox="1"/>
          <p:nvPr/>
        </p:nvSpPr>
        <p:spPr>
          <a:xfrm>
            <a:off x="1102936" y="62028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0B70-713B-872F-68E7-FBDC1472AF48}"/>
              </a:ext>
            </a:extLst>
          </p:cNvPr>
          <p:cNvSpPr txBox="1"/>
          <p:nvPr/>
        </p:nvSpPr>
        <p:spPr>
          <a:xfrm>
            <a:off x="9351390" y="375186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15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08D59-97C2-C4E5-BCD7-FACADBD2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63830"/>
            <a:ext cx="5731510" cy="287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67E96-0BAB-C8BD-A93C-EAD2D2E0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2" y="4262918"/>
            <a:ext cx="8405573" cy="21661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1D92E-23B4-9BF1-F037-A8941CE7058F}"/>
              </a:ext>
            </a:extLst>
          </p:cNvPr>
          <p:cNvSpPr txBox="1"/>
          <p:nvPr/>
        </p:nvSpPr>
        <p:spPr>
          <a:xfrm>
            <a:off x="1611983" y="2734126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Forgot Password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33AF-5BED-CE8C-2FEA-59A7B67CEA9A}"/>
              </a:ext>
            </a:extLst>
          </p:cNvPr>
          <p:cNvSpPr txBox="1"/>
          <p:nvPr/>
        </p:nvSpPr>
        <p:spPr>
          <a:xfrm>
            <a:off x="9634194" y="4666268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68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E35A5-8232-70BC-E9F8-09FAE76A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75F97-2AD3-2B59-4E01-CC8612F6B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4" y="254212"/>
            <a:ext cx="5981700" cy="29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4C09B1-AAAF-0066-710A-998C418C9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78" y="2896658"/>
            <a:ext cx="5731510" cy="3707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2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783</Words>
  <Application>Microsoft Office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Office Theme</vt:lpstr>
      <vt:lpstr>Travel and Tourism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Thanuja Pinninti</dc:creator>
  <cp:lastModifiedBy>Thanuja Pinninti</cp:lastModifiedBy>
  <cp:revision>9</cp:revision>
  <dcterms:created xsi:type="dcterms:W3CDTF">2025-03-01T00:31:02Z</dcterms:created>
  <dcterms:modified xsi:type="dcterms:W3CDTF">2025-03-01T08:54:19Z</dcterms:modified>
</cp:coreProperties>
</file>